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65" r:id="rId2"/>
    <p:sldId id="267" r:id="rId3"/>
    <p:sldId id="270" r:id="rId4"/>
    <p:sldId id="269" r:id="rId5"/>
    <p:sldId id="283" r:id="rId6"/>
    <p:sldId id="271" r:id="rId7"/>
    <p:sldId id="284" r:id="rId8"/>
    <p:sldId id="268" r:id="rId9"/>
    <p:sldId id="285" r:id="rId10"/>
    <p:sldId id="293" r:id="rId11"/>
    <p:sldId id="290" r:id="rId12"/>
    <p:sldId id="291" r:id="rId13"/>
    <p:sldId id="292" r:id="rId14"/>
    <p:sldId id="273" r:id="rId15"/>
    <p:sldId id="275" r:id="rId16"/>
    <p:sldId id="276" r:id="rId17"/>
    <p:sldId id="277" r:id="rId18"/>
    <p:sldId id="281" r:id="rId19"/>
    <p:sldId id="280" r:id="rId20"/>
    <p:sldId id="282" r:id="rId21"/>
    <p:sldId id="279" r:id="rId22"/>
    <p:sldId id="294" r:id="rId2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3FBB"/>
    <a:srgbClr val="8C39CB"/>
    <a:srgbClr val="A389D7"/>
    <a:srgbClr val="C9B9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61486" autoAdjust="0"/>
  </p:normalViewPr>
  <p:slideViewPr>
    <p:cSldViewPr snapToGrid="0">
      <p:cViewPr>
        <p:scale>
          <a:sx n="100" d="100"/>
          <a:sy n="100" d="100"/>
        </p:scale>
        <p:origin x="-99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41B982-1EC6-4C2F-BEA8-E92EB12FE056}" type="datetimeFigureOut">
              <a:rPr lang="en-US" smtClean="0"/>
              <a:t>10/14/2016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4C37CF-A04B-4C53-B70F-52DD5CD910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3236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0E1AB7-C002-4B51-A7EB-0B124825C754}" type="datetimeFigureOut">
              <a:rPr lang="en-US" smtClean="0"/>
              <a:t>10/14/2016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0F456-28C8-408A-8D1F-9FF0951C72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419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801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9864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2698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1654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380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052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8526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9864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8602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8741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252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39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875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8385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9277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9421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2801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4242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2000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1541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2078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0F456-28C8-408A-8D1F-9FF0951C72C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498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3500">
                <a:solidFill>
                  <a:srgbClr val="FFFFFF"/>
                </a:solidFill>
              </a:defRPr>
            </a:lvl1pPr>
            <a:lvl2pPr marL="609585" indent="0" algn="ctr">
              <a:buNone/>
            </a:lvl2pPr>
            <a:lvl3pPr marL="1219170" indent="0" algn="ctr">
              <a:buNone/>
            </a:lvl3pPr>
            <a:lvl4pPr marL="1828754" indent="0" algn="ctr">
              <a:buNone/>
            </a:lvl4pPr>
            <a:lvl5pPr marL="2438339" indent="0" algn="ctr">
              <a:buNone/>
            </a:lvl5pPr>
            <a:lvl6pPr marL="3047924" indent="0" algn="ctr">
              <a:buNone/>
            </a:lvl6pPr>
            <a:lvl7pPr marL="3657509" indent="0" algn="ctr">
              <a:buNone/>
            </a:lvl7pPr>
            <a:lvl8pPr marL="4267093" indent="0" algn="ctr">
              <a:buNone/>
            </a:lvl8pPr>
            <a:lvl9pPr marL="4876678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700">
                <a:solidFill>
                  <a:srgbClr val="FFFFFF"/>
                </a:solidFill>
              </a:defRPr>
            </a:lvl1pPr>
          </a:lstStyle>
          <a:p>
            <a:fld id="{26C0ED4A-58DE-4854-8128-D90B2C9A5303}" type="datetimeFigureOut">
              <a:rPr lang="en-US" smtClean="0"/>
              <a:t>10/14/2016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2A4AF69-F8B0-4357-B9A1-499F3C6EC384}" type="slidenum">
              <a:rPr lang="en-US" smtClean="0"/>
              <a:t>‹#›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" y="4038600"/>
            <a:ext cx="1818720" cy="1828800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ED4A-58DE-4854-8128-D90B2C9A5303}" type="datetimeFigureOut">
              <a:rPr lang="en-US" smtClean="0"/>
              <a:t>10/14/2016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2A4AF69-F8B0-4357-B9A1-499F3C6EC38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2" y="2743201"/>
            <a:ext cx="9497484" cy="1673225"/>
          </a:xfrm>
        </p:spPr>
        <p:txBody>
          <a:bodyPr anchor="t"/>
          <a:lstStyle>
            <a:lvl1pPr marL="0" indent="0">
              <a:buNone/>
              <a:defRPr sz="3700">
                <a:solidFill>
                  <a:schemeClr val="tx2"/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59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ED4A-58DE-4854-8128-D90B2C9A5303}" type="datetimeFigureOut">
              <a:rPr lang="en-US" smtClean="0"/>
              <a:t>10/14/2016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1"/>
            <a:ext cx="1727200" cy="701676"/>
          </a:xfrm>
        </p:spPr>
        <p:txBody>
          <a:bodyPr>
            <a:noAutofit/>
          </a:bodyPr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fld id="{D2A4AF69-F8B0-4357-B9A1-499F3C6EC38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000" y="-3618"/>
            <a:ext cx="1016000" cy="974427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6C0ED4A-58DE-4854-8128-D90B2C9A5303}" type="datetimeFigureOut">
              <a:rPr lang="en-US" smtClean="0"/>
              <a:t>10/14/2016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2A4AF69-F8B0-4357-B9A1-499F3C6EC384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6C0ED4A-58DE-4854-8128-D90B2C9A5303}" type="datetimeFigureOut">
              <a:rPr lang="en-US" smtClean="0"/>
              <a:t>10/14/2016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2A4AF69-F8B0-4357-B9A1-499F3C6EC38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7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7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ED4A-58DE-4854-8128-D90B2C9A5303}" type="datetimeFigureOut">
              <a:rPr lang="en-US" smtClean="0"/>
              <a:t>10/14/2016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2A4AF69-F8B0-4357-B9A1-499F3C6EC3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ED4A-58DE-4854-8128-D90B2C9A5303}" type="datetimeFigureOut">
              <a:rPr lang="en-US" smtClean="0"/>
              <a:t>10/14/2016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2A4AF69-F8B0-4357-B9A1-499F3C6EC38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000" y="-3618"/>
            <a:ext cx="1016000" cy="9744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1"/>
          </a:xfrm>
        </p:spPr>
        <p:txBody>
          <a:bodyPr anchor="ctr"/>
          <a:lstStyle>
            <a:lvl1pPr algn="l">
              <a:buNone/>
              <a:defRPr sz="59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ED4A-58DE-4854-8128-D90B2C9A5303}" type="datetimeFigureOut">
              <a:rPr lang="en-US" smtClean="0"/>
              <a:t>10/14/2016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2A4AF69-F8B0-4357-B9A1-499F3C6EC38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82875" tIns="243834" rIns="182875" bIns="121917"/>
          <a:lstStyle>
            <a:lvl1pPr marL="0" indent="0">
              <a:spcAft>
                <a:spcPts val="1333"/>
              </a:spcAft>
              <a:buNone/>
              <a:defRPr sz="2400"/>
            </a:lvl1pPr>
            <a:lvl2pPr>
              <a:buNone/>
              <a:defRPr sz="1600"/>
            </a:lvl2pPr>
            <a:lvl3pPr>
              <a:buNone/>
              <a:defRPr sz="13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2300"/>
            </a:lvl1pPr>
            <a:lvl2pPr>
              <a:buFontTx/>
              <a:buNone/>
              <a:defRPr sz="1600"/>
            </a:lvl2pPr>
            <a:lvl3pPr>
              <a:buFontTx/>
              <a:buNone/>
              <a:defRPr sz="1300"/>
            </a:lvl3pPr>
            <a:lvl4pPr>
              <a:buFontTx/>
              <a:buNone/>
              <a:defRPr sz="1200"/>
            </a:lvl4pPr>
            <a:lvl5pPr>
              <a:buFontTx/>
              <a:buNone/>
              <a:defRPr sz="12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37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8331200" y="6248400"/>
            <a:ext cx="3556000" cy="365125"/>
          </a:xfrm>
        </p:spPr>
        <p:txBody>
          <a:bodyPr rtlCol="0"/>
          <a:lstStyle/>
          <a:p>
            <a:fld id="{26C0ED4A-58DE-4854-8128-D90B2C9A5303}" type="datetimeFigureOut">
              <a:rPr lang="en-US" smtClean="0"/>
              <a:t>10/14/2016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9"/>
          </a:xfrm>
        </p:spPr>
        <p:txBody>
          <a:bodyPr rtlCol="0"/>
          <a:lstStyle>
            <a:lvl1pPr>
              <a:defRPr sz="3700"/>
            </a:lvl1pPr>
          </a:lstStyle>
          <a:p>
            <a:fld id="{D2A4AF69-F8B0-4357-B9A1-499F3C6EC38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43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84" y="5562598"/>
            <a:ext cx="1217168" cy="1218033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0ED4A-58DE-4854-8128-D90B2C9A5303}" type="datetimeFigureOut">
              <a:rPr lang="en-US" smtClean="0"/>
              <a:t>10/14/2016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AF69-F8B0-4357-B9A1-499F3C6EC3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1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26C0ED4A-58DE-4854-8128-D90B2C9A5303}" type="datetimeFigureOut">
              <a:rPr lang="en-US" smtClean="0"/>
              <a:t>10/14/2016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3" y="6248208"/>
            <a:ext cx="743131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D2A4AF69-F8B0-4357-B9A1-499F3C6EC384}" type="slidenum">
              <a:rPr lang="en-US" smtClean="0"/>
              <a:t>‹#›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246808" y="5872792"/>
            <a:ext cx="914400" cy="1056017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lIns="121917" tIns="60958" rIns="121917" bIns="60958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 lIns="121917" tIns="60958" rIns="121917" bIns="60958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128000" y="6248400"/>
            <a:ext cx="3556000" cy="365125"/>
          </a:xfrm>
          <a:prstGeom prst="rect">
            <a:avLst/>
          </a:prstGeom>
        </p:spPr>
        <p:txBody>
          <a:bodyPr vert="horz" lIns="121917" tIns="60958" rIns="121917" bIns="60958" anchor="ctr" anchorCtr="0"/>
          <a:lstStyle>
            <a:lvl1pPr algn="l" eaLnBrk="1" latinLnBrk="0" hangingPunct="1">
              <a:defRPr kumimoji="0" sz="1900">
                <a:solidFill>
                  <a:schemeClr val="tx2"/>
                </a:solidFill>
              </a:defRPr>
            </a:lvl1pPr>
          </a:lstStyle>
          <a:p>
            <a:fld id="{26C0ED4A-58DE-4854-8128-D90B2C9A5303}" type="datetimeFigureOut">
              <a:rPr lang="en-US" smtClean="0"/>
              <a:t>10/14/2016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812802" y="6248207"/>
            <a:ext cx="7228111" cy="365125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algn="r" eaLnBrk="1" latinLnBrk="0" hangingPunct="1">
              <a:defRPr kumimoji="0" sz="19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3"/>
            <a:ext cx="711200" cy="244476"/>
          </a:xfrm>
          <a:prstGeom prst="rect">
            <a:avLst/>
          </a:prstGeom>
        </p:spPr>
        <p:txBody>
          <a:bodyPr vert="horz" lIns="121917" tIns="60958" rIns="121917" bIns="60958" anchor="ctr" anchorCtr="0">
            <a:normAutofit/>
          </a:bodyPr>
          <a:lstStyle>
            <a:lvl1pPr algn="ctr" eaLnBrk="1" latinLnBrk="0" hangingPunct="1">
              <a:defRPr kumimoji="0" sz="1900" b="1">
                <a:solidFill>
                  <a:srgbClr val="FFFFFF"/>
                </a:solidFill>
              </a:defRPr>
            </a:lvl1pPr>
          </a:lstStyle>
          <a:p>
            <a:fld id="{D2A4AF69-F8B0-4357-B9A1-499F3C6EC384}" type="slidenum">
              <a:rPr lang="en-US" smtClean="0"/>
              <a:t>‹#›</a:t>
            </a:fld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000" y="-3618"/>
            <a:ext cx="1016000" cy="97442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9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426709" indent="-426709" algn="l" rtl="0" eaLnBrk="1" latinLnBrk="0" hangingPunct="1">
        <a:spcBef>
          <a:spcPts val="933"/>
        </a:spcBef>
        <a:buClr>
          <a:schemeClr val="accent2"/>
        </a:buClr>
        <a:buSzPct val="60000"/>
        <a:buFont typeface="Wingdings"/>
        <a:buChar char=""/>
        <a:defRPr kumimoji="0"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853419" indent="-365751" algn="l" rtl="0" eaLnBrk="1" latinLnBrk="0" hangingPunct="1">
        <a:spcBef>
          <a:spcPts val="733"/>
        </a:spcBef>
        <a:buClr>
          <a:schemeClr val="accent1"/>
        </a:buClr>
        <a:buSzPct val="70000"/>
        <a:buFont typeface="Wingdings 2"/>
        <a:buChar char=""/>
        <a:defRPr kumimoji="0"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indent="-304792" algn="l" rtl="0" eaLnBrk="1" latinLnBrk="0" hangingPunct="1">
        <a:spcBef>
          <a:spcPts val="667"/>
        </a:spcBef>
        <a:buClr>
          <a:schemeClr val="accent2"/>
        </a:buClr>
        <a:buSzPct val="75000"/>
        <a:buFont typeface="Wingdings"/>
        <a:buChar char="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indent="-304792" algn="l" rtl="0" eaLnBrk="1" latinLnBrk="0" hangingPunct="1">
        <a:spcBef>
          <a:spcPts val="533"/>
        </a:spcBef>
        <a:buClr>
          <a:schemeClr val="accent3"/>
        </a:buClr>
        <a:buSzPct val="75000"/>
        <a:buFont typeface="Wingdings"/>
        <a:buChar char="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indent="-304792" algn="l" rtl="0" eaLnBrk="1" latinLnBrk="0" hangingPunct="1">
        <a:spcBef>
          <a:spcPts val="533"/>
        </a:spcBef>
        <a:buClr>
          <a:schemeClr val="accent4"/>
        </a:buClr>
        <a:buSzPct val="65000"/>
        <a:buFont typeface="Wingdings"/>
        <a:buChar char="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2804090" indent="-304792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2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169841" indent="-304792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2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535592" indent="-304792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2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901342" indent="-304792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2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m.hk/url?sa=i&amp;rct=j&amp;q=&amp;esrc=s&amp;source=images&amp;cd=&amp;cad=rja&amp;uact=8&amp;ved=0ahUKEwiImbPHnsrPAhXDHJQKHa7FDSMQjRwIBw&amp;url=http://www.ibtimes.co.uk/why-has-uber-changed-its-logo-users-complain-taxi-app-dramatic-redesign-1541726&amp;psig=AFQjCNGT0vzL8sqdTzZPahBzg6nWDVsiXQ&amp;ust=1475982796963813" TargetMode="External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hk/url?sa=i&amp;rct=j&amp;q=&amp;esrc=s&amp;source=images&amp;cd=&amp;cad=rja&amp;uact=8&amp;ved=0ahUKEwjSp7bi3MrPAhXFKJQKHfdAAR8QjRwIBw&amp;url=http://www.forbes.com/sites/ilyapozin/2014/12/14/15-fintech-startups-to-watch-in-2015/&amp;psig=AFQjCNFChERN5cTxFESh9KLM248dsuqy9Q&amp;ust=1475999479085106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>
          <a:xfrm>
            <a:off x="1828801" y="2743201"/>
            <a:ext cx="10201273" cy="1914524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683FB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Reshaping of </a:t>
            </a:r>
            <a:r>
              <a:rPr lang="en-US" sz="2800" b="1" dirty="0" smtClean="0">
                <a:solidFill>
                  <a:srgbClr val="683FB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Education </a:t>
            </a:r>
          </a:p>
          <a:p>
            <a:pPr algn="ctr"/>
            <a:r>
              <a:rPr lang="en-US" sz="2800" b="1" dirty="0" smtClean="0">
                <a:solidFill>
                  <a:srgbClr val="683FB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 Technology Development</a:t>
            </a:r>
          </a:p>
          <a:p>
            <a:pPr algn="ctr"/>
            <a:r>
              <a:rPr lang="en-US" sz="2800" b="1" dirty="0">
                <a:solidFill>
                  <a:srgbClr val="683FB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solidFill>
                  <a:srgbClr val="683FB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solidFill>
                  <a:srgbClr val="683FB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Kalok Chan</a:t>
            </a:r>
            <a:br>
              <a:rPr lang="en-US" sz="2800" b="1" dirty="0" smtClean="0">
                <a:solidFill>
                  <a:srgbClr val="683FB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solidFill>
                  <a:srgbClr val="683FB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CUHK Business School</a:t>
            </a:r>
            <a:br>
              <a:rPr lang="en-US" sz="2800" b="1" dirty="0" smtClean="0">
                <a:solidFill>
                  <a:srgbClr val="683FB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solidFill>
                  <a:srgbClr val="683FB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Chinese University of Hong Kong</a:t>
            </a:r>
            <a:endParaRPr lang="en-US" sz="2800" b="1" dirty="0">
              <a:solidFill>
                <a:srgbClr val="683FB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828799" y="1600200"/>
            <a:ext cx="10448925" cy="990600"/>
          </a:xfrm>
        </p:spPr>
        <p:txBody>
          <a:bodyPr>
            <a:normAutofit fontScale="90000"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The 6th International Business School Shanghai Conference (2016)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2657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889" y="190500"/>
            <a:ext cx="10871200" cy="990600"/>
          </a:xfrm>
        </p:spPr>
        <p:txBody>
          <a:bodyPr>
            <a:normAutofit fontScale="90000"/>
          </a:bodyPr>
          <a:lstStyle/>
          <a:p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Development of Business Education 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Early 20</a:t>
            </a:r>
            <a:r>
              <a:rPr lang="en-US" sz="32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century: Vocational/Practical Model</a:t>
            </a:r>
          </a:p>
          <a:p>
            <a:pPr lvl="1"/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Late 20</a:t>
            </a:r>
            <a:r>
              <a:rPr lang="en-US" sz="32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century: Academic/Research Model</a:t>
            </a:r>
          </a:p>
          <a:p>
            <a:pPr lvl="1"/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21</a:t>
            </a:r>
            <a:r>
              <a:rPr lang="en-US" sz="32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century: Business + Technology Model? 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sz="3200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634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Technology disruption on business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srgbClr val="DD4B39"/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1700213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4" descr="Image result for amazon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213" y="2043113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920" y="2043113"/>
            <a:ext cx="119796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https://encrypted-tbn1.gstatic.com/images?q=tbn:ANd9GcT1Ls-FjORwW43NmKwI4rFTdnL3MK1lc4_R3im8eBY6BCA7LxCKG2DrsJw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1928812"/>
            <a:ext cx="2257425" cy="20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6" descr="Image result for netflix logo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5" y="4510088"/>
            <a:ext cx="3143250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 descr="Image result for uber logo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2457" y="4057652"/>
            <a:ext cx="1909761" cy="1909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8423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Effect of Technology waves on Business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Real-time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data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analytics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Artificial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intelligence and robotics are replacing repetitive tasks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Smartphones being primary tool for everything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Start-up business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97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" y="228600"/>
            <a:ext cx="11601449" cy="990600"/>
          </a:xfrm>
        </p:spPr>
        <p:txBody>
          <a:bodyPr>
            <a:noAutofit/>
          </a:bodyPr>
          <a:lstStyle/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MBA student Preference: Top Employers 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US" sz="5600" dirty="0" smtClean="0">
                <a:latin typeface="Arial" panose="020B0604020202020204" pitchFamily="34" charset="0"/>
                <a:cs typeface="Arial" panose="020B0604020202020204" pitchFamily="34" charset="0"/>
              </a:rPr>
              <a:t>1	Google </a:t>
            </a:r>
            <a:endParaRPr lang="en-US" sz="5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5600" dirty="0" smtClean="0">
                <a:latin typeface="Arial" panose="020B0604020202020204" pitchFamily="34" charset="0"/>
                <a:cs typeface="Arial" panose="020B0604020202020204" pitchFamily="34" charset="0"/>
              </a:rPr>
              <a:t>2	McKinsey </a:t>
            </a:r>
            <a:r>
              <a:rPr lang="en-US" sz="5600" dirty="0"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en-US" sz="5600" dirty="0" smtClean="0">
                <a:latin typeface="Arial" panose="020B0604020202020204" pitchFamily="34" charset="0"/>
                <a:cs typeface="Arial" panose="020B0604020202020204" pitchFamily="34" charset="0"/>
              </a:rPr>
              <a:t>Co. </a:t>
            </a:r>
            <a:endParaRPr lang="en-US" sz="5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5600" dirty="0" smtClean="0">
                <a:latin typeface="Arial" panose="020B0604020202020204" pitchFamily="34" charset="0"/>
                <a:cs typeface="Arial" panose="020B0604020202020204" pitchFamily="34" charset="0"/>
              </a:rPr>
              <a:t>3	Amazon </a:t>
            </a:r>
            <a:endParaRPr lang="en-US" sz="5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5600" dirty="0" smtClean="0">
                <a:latin typeface="Arial" panose="020B0604020202020204" pitchFamily="34" charset="0"/>
                <a:cs typeface="Arial" panose="020B0604020202020204" pitchFamily="34" charset="0"/>
              </a:rPr>
              <a:t>4	Bain </a:t>
            </a:r>
            <a:r>
              <a:rPr lang="en-US" sz="5600" dirty="0"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en-US" sz="5600" dirty="0" smtClean="0">
                <a:latin typeface="Arial" panose="020B0604020202020204" pitchFamily="34" charset="0"/>
                <a:cs typeface="Arial" panose="020B0604020202020204" pitchFamily="34" charset="0"/>
              </a:rPr>
              <a:t>Company </a:t>
            </a:r>
            <a:endParaRPr lang="en-US" sz="5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5600" dirty="0" smtClean="0">
                <a:latin typeface="Arial" panose="020B0604020202020204" pitchFamily="34" charset="0"/>
                <a:cs typeface="Arial" panose="020B0604020202020204" pitchFamily="34" charset="0"/>
              </a:rPr>
              <a:t>5	Apple </a:t>
            </a:r>
            <a:endParaRPr lang="en-US" sz="5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5600" dirty="0" smtClean="0">
                <a:latin typeface="Arial" panose="020B0604020202020204" pitchFamily="34" charset="0"/>
                <a:cs typeface="Arial" panose="020B0604020202020204" pitchFamily="34" charset="0"/>
              </a:rPr>
              <a:t>6	BCG </a:t>
            </a:r>
            <a:endParaRPr lang="en-US" sz="5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5600" dirty="0" smtClean="0">
                <a:latin typeface="Arial" panose="020B0604020202020204" pitchFamily="34" charset="0"/>
                <a:cs typeface="Arial" panose="020B0604020202020204" pitchFamily="34" charset="0"/>
              </a:rPr>
              <a:t>7	Deloitte </a:t>
            </a:r>
            <a:endParaRPr lang="en-US" sz="5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5600" dirty="0" smtClean="0">
                <a:latin typeface="Arial" panose="020B0604020202020204" pitchFamily="34" charset="0"/>
                <a:cs typeface="Arial" panose="020B0604020202020204" pitchFamily="34" charset="0"/>
              </a:rPr>
              <a:t>8	Goldman Sachs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40000" lnSpcReduction="20000"/>
          </a:bodyPr>
          <a:lstStyle/>
          <a:p>
            <a:pPr marL="0" lvl="0" indent="0">
              <a:buClr>
                <a:srgbClr val="FEB80A"/>
              </a:buClr>
              <a:buNone/>
            </a:pPr>
            <a:r>
              <a:rPr lang="en-US" sz="51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en-US" sz="5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J.P. Morgan </a:t>
            </a:r>
          </a:p>
          <a:p>
            <a:pPr marL="0" lvl="0" indent="0">
              <a:buClr>
                <a:srgbClr val="FEB80A"/>
              </a:buClr>
              <a:buNone/>
            </a:pPr>
            <a:r>
              <a:rPr lang="en-US" sz="5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	Nike </a:t>
            </a:r>
          </a:p>
          <a:p>
            <a:pPr marL="0" lvl="0" indent="0">
              <a:buClr>
                <a:srgbClr val="FEB80A"/>
              </a:buClr>
              <a:buNone/>
            </a:pPr>
            <a:r>
              <a:rPr lang="en-US" sz="5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	Walt Disney </a:t>
            </a:r>
          </a:p>
          <a:p>
            <a:pPr marL="0" lvl="0" indent="0">
              <a:buClr>
                <a:srgbClr val="FEB80A"/>
              </a:buClr>
              <a:buNone/>
            </a:pPr>
            <a:r>
              <a:rPr lang="en-US" sz="5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	IDEO </a:t>
            </a:r>
          </a:p>
          <a:p>
            <a:pPr marL="0" lvl="0" indent="0">
              <a:buClr>
                <a:srgbClr val="FEB80A"/>
              </a:buClr>
              <a:buNone/>
            </a:pPr>
            <a:r>
              <a:rPr lang="en-US" sz="5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	Microsoft </a:t>
            </a:r>
          </a:p>
          <a:p>
            <a:pPr marL="0" lvl="0" indent="0">
              <a:buClr>
                <a:srgbClr val="FEB80A"/>
              </a:buClr>
              <a:buNone/>
            </a:pPr>
            <a:r>
              <a:rPr lang="en-US" sz="5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	PwC (PricewaterhouseCoopers) </a:t>
            </a:r>
          </a:p>
          <a:p>
            <a:pPr marL="0" lvl="0" indent="0">
              <a:buClr>
                <a:srgbClr val="FEB80A"/>
              </a:buClr>
              <a:buNone/>
            </a:pPr>
            <a:r>
              <a:rPr lang="en-US" sz="5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	</a:t>
            </a:r>
            <a:r>
              <a:rPr lang="en-US" sz="51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Facebook</a:t>
            </a:r>
            <a:br>
              <a:rPr lang="en-US" sz="51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51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51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51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51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51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51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51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Clr>
                <a:srgbClr val="FEB80A"/>
              </a:buClr>
              <a:buNone/>
            </a:pPr>
            <a:r>
              <a:rPr lang="en-US" sz="5100" dirty="0">
                <a:solidFill>
                  <a:prstClr val="black"/>
                </a:solidFill>
              </a:rPr>
              <a:t>**Source: CNN Money (2005)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9424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Demand for MBA students 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" y="1609724"/>
            <a:ext cx="10239375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5572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Effect of Technological waves on Biz Education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E-learning and Online delivery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Less demand for 2-year MBA programs, and more demand for 1-year specialized master programs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Help STEM engineers with management, and help business students know more about STEM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261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Business Education in the 21</a:t>
            </a:r>
            <a:r>
              <a:rPr lang="en-US" sz="40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Century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Humanity elements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Blended learning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STEM background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Individualized learning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Team work 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Hands-on Experience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523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couple of initiatives at CUHK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71500" indent="-571500">
              <a:buFontTx/>
              <a:buChar char="-"/>
            </a:pPr>
            <a:r>
              <a:rPr lang="en-US" sz="4000" dirty="0" smtClean="0">
                <a:solidFill>
                  <a:srgbClr val="683FB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Entrepreneurship Minor</a:t>
            </a:r>
          </a:p>
          <a:p>
            <a:pPr marL="571500" indent="-571500">
              <a:buFontTx/>
              <a:buChar char="-"/>
            </a:pPr>
            <a:r>
              <a:rPr lang="en-US" sz="4000" dirty="0" err="1" smtClean="0">
                <a:solidFill>
                  <a:srgbClr val="683FB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FinTECH</a:t>
            </a:r>
            <a:endParaRPr lang="en-US" sz="4000" dirty="0">
              <a:solidFill>
                <a:srgbClr val="683FB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9642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The Chinese University of Hong Kong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Founded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1963, The Chinese University of Hong Kong (CUHK) is a comprehensive research university with a global vision to combine tradition with modernity, and to bring together the East and the West.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Eight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faculties: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Arts, 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Business,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Engineering, Education, Law, Medicine, Science, Social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Science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2" name="Picture 4" descr="C:\Users\fionchan_bao\Desktop\Photos for PTT\University Main Entrance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117" y="1704975"/>
            <a:ext cx="5123508" cy="367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04906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The Chinese University of Hong Kong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2524125"/>
          </a:xfrm>
        </p:spPr>
        <p:txBody>
          <a:bodyPr>
            <a:normAutofit/>
          </a:bodyPr>
          <a:lstStyle/>
          <a:p>
            <a:r>
              <a:rPr lang="en-US" sz="3200" dirty="0" smtClean="0"/>
              <a:t>30,000</a:t>
            </a:r>
            <a:r>
              <a:rPr lang="en-US" sz="3200" dirty="0"/>
              <a:t>+ </a:t>
            </a:r>
            <a:r>
              <a:rPr lang="en-US" sz="3200" dirty="0" smtClean="0"/>
              <a:t>students (50% UG, 50% PG)  </a:t>
            </a:r>
          </a:p>
          <a:p>
            <a:r>
              <a:rPr lang="en-US" sz="3200" dirty="0"/>
              <a:t>International Ranking </a:t>
            </a:r>
            <a:endParaRPr lang="en-US" sz="3200" dirty="0" smtClean="0"/>
          </a:p>
          <a:p>
            <a:pPr lvl="1"/>
            <a:r>
              <a:rPr lang="en-US" sz="3200" dirty="0" smtClean="0"/>
              <a:t>CUHK </a:t>
            </a:r>
            <a:r>
              <a:rPr lang="en-US" sz="3200" dirty="0"/>
              <a:t>is ranked 44th in the world and 8th in </a:t>
            </a:r>
            <a:r>
              <a:rPr lang="en-US" sz="3200" dirty="0" smtClean="0"/>
              <a:t>Asia (QS Rankings 2016)</a:t>
            </a:r>
            <a:endParaRPr lang="en-US" sz="3200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7" name="Picture 2" descr="C:\Users\fionchan_bao\Desktop\Photos for PTT\CUHK Campus_landscape_resiz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060" y="3886199"/>
            <a:ext cx="10566400" cy="2749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75293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CUHK (Shenzhen)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283200" cy="4572000"/>
          </a:xfrm>
        </p:spPr>
        <p:txBody>
          <a:bodyPr>
            <a:normAutofit fontScale="25000" lnSpcReduction="20000"/>
          </a:bodyPr>
          <a:lstStyle/>
          <a:p>
            <a:pPr indent="-342900">
              <a:lnSpc>
                <a:spcPts val="2400"/>
              </a:lnSpc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Establish a campus in Shenzhen with the support of the Shenzhen government</a:t>
            </a: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342900">
              <a:lnSpc>
                <a:spcPts val="2400"/>
              </a:lnSpc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Three Schools:</a:t>
            </a:r>
          </a:p>
          <a:p>
            <a:pPr lvl="1" indent="-342900">
              <a:lnSpc>
                <a:spcPts val="2400"/>
              </a:lnSpc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School of Economics and Management </a:t>
            </a:r>
          </a:p>
          <a:p>
            <a:pPr lvl="1" indent="-342900">
              <a:lnSpc>
                <a:spcPts val="2400"/>
              </a:lnSpc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School of Humanities and Social Sciences</a:t>
            </a:r>
          </a:p>
          <a:p>
            <a:pPr lvl="1" indent="-342900">
              <a:lnSpc>
                <a:spcPts val="2400"/>
              </a:lnSpc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School of Science and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Engineering</a:t>
            </a: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342900">
              <a:lnSpc>
                <a:spcPts val="2400"/>
              </a:lnSpc>
            </a:pP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Shenzhen is the Silicon Valley of China, home to many technology companies (Huawei, </a:t>
            </a:r>
            <a:r>
              <a:rPr lang="en-US" sz="9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Tencent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, BYD, ZTE) </a:t>
            </a: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342900">
              <a:lnSpc>
                <a:spcPts val="2400"/>
              </a:lnSpc>
              <a:buFont typeface="Arial" panose="020B0604020202020204" pitchFamily="34" charset="0"/>
              <a:buChar char="•"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25000" lnSpcReduction="20000"/>
          </a:bodyPr>
          <a:lstStyle/>
          <a:p>
            <a:endParaRPr lang="en-US" dirty="0"/>
          </a:p>
        </p:txBody>
      </p:sp>
      <p:pic>
        <p:nvPicPr>
          <p:cNvPr id="9" name="Picture 6" descr="http://www.cuhk.edu.cn/en/webimages/index1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439976"/>
            <a:ext cx="4806537" cy="1827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\\137.189.76.157\mco-share\Photos and Pictures\Shenzhen campus\IMG_38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600933"/>
            <a:ext cx="4806538" cy="283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92268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Entrepreneurship Minor @ CUHK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University-wide Minor Program </a:t>
            </a:r>
            <a:endParaRPr lang="en-U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KEY PRINCIPLE:LEARN BY PRACTICE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ENTREPRENEURSHIP IS AN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ITERATIVE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</a:p>
          <a:p>
            <a:pPr lvl="1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If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you want to teach people a new way of thinking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, don't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bother trying to teach them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 Instead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give them a tool, the use of which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will lead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to new ways of thinking.</a:t>
            </a:r>
          </a:p>
          <a:p>
            <a:pPr marL="487668" lvl="1" indent="0">
              <a:buNone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	―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R. Buckminster Fuller</a:t>
            </a:r>
          </a:p>
        </p:txBody>
      </p:sp>
    </p:spTree>
    <p:extLst>
      <p:ext uri="{BB962C8B-B14F-4D97-AF65-F5344CB8AC3E}">
        <p14:creationId xmlns:p14="http://schemas.microsoft.com/office/powerpoint/2010/main" val="42291330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Entrepreneurship Minor 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@ CUHK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INTEGRATE MAKING INTO THE CURRICULUM</a:t>
            </a:r>
          </a:p>
          <a:p>
            <a:pPr marL="0" indent="0">
              <a:buNone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➤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Involve making/prototyping as early as possible</a:t>
            </a:r>
          </a:p>
          <a:p>
            <a:pPr marL="0" indent="0">
              <a:buNone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➤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Accelerate “failure” and encourage pivots</a:t>
            </a:r>
          </a:p>
          <a:p>
            <a:pPr marL="0" indent="0">
              <a:buNone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➤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Create maker space for course projects</a:t>
            </a:r>
          </a:p>
          <a:p>
            <a:pPr marL="0" indent="0">
              <a:buNone/>
            </a:pP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	➤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Provide tools and technical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support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0744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Entrepreneurship Minor 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@ CUHK</a:t>
            </a:r>
            <a:b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- Pre-incubation 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2" y="1628775"/>
            <a:ext cx="3819524" cy="465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86225" y="1628775"/>
            <a:ext cx="4238625" cy="4676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6880" y="1628775"/>
            <a:ext cx="3964645" cy="4649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57770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Entrepreneurship Minor @ 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CUHK</a:t>
            </a:r>
            <a:b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- Curriculum Design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stages of starting a startup: ideation - realization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– commercialization. 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curriculum mimics these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stages.</a:t>
            </a:r>
          </a:p>
          <a:p>
            <a:pPr lvl="1"/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Three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key areas:</a:t>
            </a:r>
          </a:p>
          <a:p>
            <a:pPr lvl="2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Mindset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Values</a:t>
            </a:r>
          </a:p>
          <a:p>
            <a:pPr lvl="2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Knowledge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Skills </a:t>
            </a:r>
          </a:p>
          <a:p>
            <a:pPr lvl="2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Practices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7998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Entrepreneurship Minor @ 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CUHK</a:t>
            </a:r>
            <a:b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- Curriculum design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1" y="1533525"/>
            <a:ext cx="10429874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04390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 smtClean="0"/>
              <a:t>FinTECH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endParaRPr lang="en-US" dirty="0"/>
          </a:p>
          <a:p>
            <a:r>
              <a:rPr lang="en-US" sz="5100" dirty="0">
                <a:latin typeface="Arial" panose="020B0604020202020204" pitchFamily="34" charset="0"/>
                <a:cs typeface="Arial" panose="020B0604020202020204" pitchFamily="34" charset="0"/>
              </a:rPr>
              <a:t>Innovation in financial services that causes disruption to traditional banking and financial practices</a:t>
            </a:r>
          </a:p>
          <a:p>
            <a:endParaRPr lang="en-US" sz="5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Blockchains</a:t>
            </a:r>
            <a:r>
              <a:rPr lang="en-US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5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bitcons</a:t>
            </a:r>
            <a:r>
              <a:rPr lang="en-US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, peer-to-peer lending, transaction </a:t>
            </a:r>
            <a:r>
              <a:rPr lang="en-US" sz="5100" dirty="0">
                <a:latin typeface="Arial" panose="020B0604020202020204" pitchFamily="34" charset="0"/>
                <a:cs typeface="Arial" panose="020B0604020202020204" pitchFamily="34" charset="0"/>
              </a:rPr>
              <a:t>security; data management; risk management; financial data analytics; digital currencies; mobile payments; and </a:t>
            </a:r>
            <a:r>
              <a:rPr lang="en-US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crowdfunding</a:t>
            </a:r>
            <a:r>
              <a:rPr lang="en-US" sz="51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en-US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47500" lnSpcReduction="20000"/>
          </a:bodyPr>
          <a:lstStyle/>
          <a:p>
            <a:endParaRPr lang="en-US"/>
          </a:p>
        </p:txBody>
      </p:sp>
      <p:pic>
        <p:nvPicPr>
          <p:cNvPr id="2050" name="Picture 2" descr="Image result for fintech images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300" y="1523998"/>
            <a:ext cx="5816600" cy="533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9153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FinTECH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97814" y="1676400"/>
            <a:ext cx="10871200" cy="4495800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Collaboration with Industry on Research and Education along five areas: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Cybersecurity </a:t>
            </a:r>
          </a:p>
          <a:p>
            <a:pPr lvl="1"/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Blockchains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Data Analytic 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Authentication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Internet Finance</a:t>
            </a:r>
          </a:p>
          <a:p>
            <a:pPr lvl="1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Business School can participate in a couple of areas, but requires the joint participation of engineering school in a few other areas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Coordination between the schools and cooperation among faculty are the keys to success</a:t>
            </a:r>
          </a:p>
          <a:p>
            <a:pPr lvl="1"/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8958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FinTECH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endParaRPr lang="en-US" dirty="0"/>
          </a:p>
          <a:p>
            <a:r>
              <a:rPr lang="en-US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Hong Kong is trying to catch up in </a:t>
            </a:r>
            <a:r>
              <a:rPr lang="en-US" sz="5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FinTECH</a:t>
            </a:r>
            <a:endParaRPr lang="en-US" sz="5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5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Government and industry are pushing for that</a:t>
            </a:r>
          </a:p>
          <a:p>
            <a:pPr lvl="1"/>
            <a:r>
              <a:rPr lang="en-US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Regulatory </a:t>
            </a:r>
          </a:p>
          <a:p>
            <a:pPr lvl="1"/>
            <a:r>
              <a:rPr lang="en-US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Technology </a:t>
            </a:r>
          </a:p>
          <a:p>
            <a:pPr lvl="1"/>
            <a:r>
              <a:rPr lang="en-US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Economics </a:t>
            </a:r>
          </a:p>
          <a:p>
            <a:pPr lvl="1"/>
            <a:r>
              <a:rPr lang="en-US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Human talents</a:t>
            </a:r>
          </a:p>
          <a:p>
            <a:endParaRPr lang="en-US" sz="5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100" dirty="0" smtClean="0">
                <a:latin typeface="Arial" panose="020B0604020202020204" pitchFamily="34" charset="0"/>
                <a:cs typeface="Arial" panose="020B0604020202020204" pitchFamily="34" charset="0"/>
              </a:rPr>
              <a:t>CUHK Business School and Engineering School in discussion and collaboration with the industry</a:t>
            </a:r>
            <a:endParaRPr lang="en-US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9543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Obstacles to Entrepreneurship and Technology Initiatives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22178" y="1712182"/>
            <a:ext cx="9695308" cy="556675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  <a:miter lim="800000"/>
          </a:ln>
          <a:effectLst/>
          <a:scene3d>
            <a:camera prst="obliqueBottomLeft"/>
            <a:lightRig rig="threePt" dir="t"/>
          </a:scene3d>
          <a:sp3d prstMaterial="plastic">
            <a:bevelT h="127000" prst="angle"/>
          </a:sp3d>
        </p:spPr>
        <p:txBody>
          <a:bodyPr spcFirstLastPara="0" vert="horz" wrap="square" lIns="309772" tIns="27380" rIns="309772" bIns="27380" numCol="1" spcCol="1270" anchor="ctr" anchorCtr="0">
            <a:noAutofit/>
          </a:bodyPr>
          <a:lstStyle/>
          <a:p>
            <a:pPr lvl="0">
              <a:spcBef>
                <a:spcPts val="933"/>
              </a:spcBef>
              <a:buClr>
                <a:srgbClr val="FEB80A"/>
              </a:buClr>
              <a:buSzPct val="60000"/>
            </a:pP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Shortage of faculty with practical experience</a:t>
            </a:r>
          </a:p>
        </p:txBody>
      </p:sp>
      <p:sp>
        <p:nvSpPr>
          <p:cNvPr id="6" name="Rectangle 5"/>
          <p:cNvSpPr/>
          <p:nvPr/>
        </p:nvSpPr>
        <p:spPr>
          <a:xfrm>
            <a:off x="1122178" y="3288509"/>
            <a:ext cx="9695308" cy="566499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  <a:miter lim="800000"/>
          </a:ln>
          <a:effectLst/>
          <a:scene3d>
            <a:camera prst="obliqueBottomLeft"/>
            <a:lightRig rig="threePt" dir="t"/>
          </a:scene3d>
          <a:sp3d prstMaterial="plastic">
            <a:bevelT h="127000" prst="angle"/>
          </a:sp3d>
        </p:spPr>
        <p:txBody>
          <a:bodyPr spcFirstLastPara="0" vert="horz" wrap="square" lIns="309772" tIns="27380" rIns="309772" bIns="27380" numCol="1" spcCol="1270" anchor="ctr" anchorCtr="0">
            <a:noAutofit/>
          </a:bodyPr>
          <a:lstStyle/>
          <a:p>
            <a:pPr lvl="0">
              <a:spcBef>
                <a:spcPts val="933"/>
              </a:spcBef>
              <a:buClr>
                <a:srgbClr val="FEB80A"/>
              </a:buClr>
              <a:buSzPct val="60000"/>
            </a:pP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Massive coordination (university-wide program)</a:t>
            </a:r>
          </a:p>
        </p:txBody>
      </p:sp>
      <p:sp>
        <p:nvSpPr>
          <p:cNvPr id="7" name="Rectangle 6"/>
          <p:cNvSpPr/>
          <p:nvPr/>
        </p:nvSpPr>
        <p:spPr>
          <a:xfrm>
            <a:off x="1122178" y="2474370"/>
            <a:ext cx="9695308" cy="604112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  <a:miter lim="800000"/>
          </a:ln>
          <a:effectLst/>
          <a:scene3d>
            <a:camera prst="obliqueBottomLeft"/>
            <a:lightRig rig="threePt" dir="t"/>
          </a:scene3d>
          <a:sp3d prstMaterial="plastic">
            <a:bevelT h="127000" prst="angle"/>
          </a:sp3d>
        </p:spPr>
        <p:txBody>
          <a:bodyPr spcFirstLastPara="0" vert="horz" wrap="square" lIns="309772" tIns="27380" rIns="309772" bIns="27380" numCol="1" spcCol="1270" anchor="ctr" anchorCtr="0">
            <a:noAutofit/>
          </a:bodyPr>
          <a:lstStyle/>
          <a:p>
            <a:pPr lvl="0">
              <a:spcBef>
                <a:spcPts val="933"/>
              </a:spcBef>
              <a:buClr>
                <a:srgbClr val="FEB80A"/>
              </a:buClr>
              <a:buSzPct val="60000"/>
            </a:pP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Technology rests in other schools</a:t>
            </a:r>
          </a:p>
        </p:txBody>
      </p:sp>
      <p:sp>
        <p:nvSpPr>
          <p:cNvPr id="8" name="Rectangle 7"/>
          <p:cNvSpPr/>
          <p:nvPr/>
        </p:nvSpPr>
        <p:spPr>
          <a:xfrm>
            <a:off x="1122178" y="4074246"/>
            <a:ext cx="9695308" cy="626068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  <a:miter lim="800000"/>
          </a:ln>
          <a:effectLst/>
          <a:scene3d>
            <a:camera prst="obliqueBottomLeft"/>
            <a:lightRig rig="threePt" dir="t"/>
          </a:scene3d>
          <a:sp3d prstMaterial="plastic">
            <a:bevelT h="127000" prst="angle"/>
          </a:sp3d>
        </p:spPr>
        <p:txBody>
          <a:bodyPr spcFirstLastPara="0" vert="horz" wrap="square" lIns="309772" tIns="27380" rIns="309772" bIns="27380" numCol="1" spcCol="1270" anchor="ctr" anchorCtr="0">
            <a:noAutofit/>
          </a:bodyPr>
          <a:lstStyle/>
          <a:p>
            <a:pPr lvl="0">
              <a:spcBef>
                <a:spcPts val="933"/>
              </a:spcBef>
              <a:buClr>
                <a:srgbClr val="FEB80A"/>
              </a:buClr>
              <a:buSzPct val="60000"/>
            </a:pP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Value </a:t>
            </a: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proposition in </a:t>
            </a: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collaboration with industry</a:t>
            </a:r>
          </a:p>
        </p:txBody>
      </p:sp>
    </p:spTree>
    <p:extLst>
      <p:ext uri="{BB962C8B-B14F-4D97-AF65-F5344CB8AC3E}">
        <p14:creationId xmlns:p14="http://schemas.microsoft.com/office/powerpoint/2010/main" val="10666790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Business schools have to …….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Embrace technology disruption </a:t>
            </a:r>
          </a:p>
          <a:p>
            <a:pPr lvl="1"/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Transform/modify/fine-tune the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current business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models</a:t>
            </a:r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Engineer greater coordination with other Schools</a:t>
            </a:r>
          </a:p>
          <a:p>
            <a:pPr lvl="1"/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Justify the legitimacy </a:t>
            </a:r>
          </a:p>
          <a:p>
            <a:pPr marL="487668" lvl="1" indent="0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5755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School Template">
  <a:themeElements>
    <a:clrScheme name="Custom_MBA">
      <a:dk1>
        <a:sysClr val="windowText" lastClr="000000"/>
      </a:dk1>
      <a:lt1>
        <a:sysClr val="window" lastClr="FFFFFF"/>
      </a:lt1>
      <a:dk2>
        <a:srgbClr val="DDDDDD"/>
      </a:dk2>
      <a:lt2>
        <a:srgbClr val="475A8D"/>
      </a:lt2>
      <a:accent1>
        <a:srgbClr val="7030A0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PPT_Bschool_Template_16_9</Template>
  <TotalTime>17854</TotalTime>
  <Words>618</Words>
  <Application>Microsoft Office PowerPoint</Application>
  <PresentationFormat>Custom</PresentationFormat>
  <Paragraphs>157</Paragraphs>
  <Slides>22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BSchool Template</vt:lpstr>
      <vt:lpstr>The 6th International Business School Shanghai Conference (2016) </vt:lpstr>
      <vt:lpstr>Development of Business Education  </vt:lpstr>
      <vt:lpstr>Technology disruption on business</vt:lpstr>
      <vt:lpstr>Effect of Technology waves on Business</vt:lpstr>
      <vt:lpstr>MBA student Preference: Top Employers </vt:lpstr>
      <vt:lpstr>Demand for MBA students </vt:lpstr>
      <vt:lpstr>Effect of Technological waves on Biz Education</vt:lpstr>
      <vt:lpstr>Business Education in the 21st Century</vt:lpstr>
      <vt:lpstr>A couple of initiatives at CUHK</vt:lpstr>
      <vt:lpstr>The Chinese University of Hong Kong</vt:lpstr>
      <vt:lpstr>The Chinese University of Hong Kong</vt:lpstr>
      <vt:lpstr>CUHK (Shenzhen)</vt:lpstr>
      <vt:lpstr>Entrepreneurship Minor @ CUHK</vt:lpstr>
      <vt:lpstr>Entrepreneurship Minor @ CUHK</vt:lpstr>
      <vt:lpstr>Entrepreneurship Minor @ CUHK - Pre-incubation </vt:lpstr>
      <vt:lpstr>Entrepreneurship Minor @ CUHK - Curriculum Design</vt:lpstr>
      <vt:lpstr>Entrepreneurship Minor @ CUHK - Curriculum design</vt:lpstr>
      <vt:lpstr>FinTECH</vt:lpstr>
      <vt:lpstr>FinTECH</vt:lpstr>
      <vt:lpstr>FinTECH</vt:lpstr>
      <vt:lpstr>Obstacles to Entrepreneurship and Technology Initiatives</vt:lpstr>
      <vt:lpstr>Conclusion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Vivian Lam</dc:creator>
  <cp:lastModifiedBy>k</cp:lastModifiedBy>
  <cp:revision>86</cp:revision>
  <cp:lastPrinted>2016-10-14T08:41:31Z</cp:lastPrinted>
  <dcterms:created xsi:type="dcterms:W3CDTF">2015-10-11T12:08:41Z</dcterms:created>
  <dcterms:modified xsi:type="dcterms:W3CDTF">2016-10-14T08:47:15Z</dcterms:modified>
</cp:coreProperties>
</file>